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Montserrat ExtraBold" panose="020F0502020204030204" pitchFamily="34" charset="0"/>
      <p:bold r:id="rId22"/>
      <p:boldItalic r:id="rId23"/>
    </p:embeddedFont>
    <p:embeddedFont>
      <p:font typeface="Montserrat Medium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b3acf8c5a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b3acf8c5a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3acf8c5a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b3acf8c5a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3acf8c5a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b3acf8c5a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3acf8c5a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b3acf8c5a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3acf8c5a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b3acf8c5a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cb7708651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cb7708651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caebb217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caebb217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cb7708651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cb7708651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b3acf8c5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b3acf8c5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3acf8c5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3acf8c5a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3acf8c5a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3acf8c5a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3acf8c5a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b3acf8c5a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3acf8c5a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b3acf8c5a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3acf8c5a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3acf8c5a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ensemble.BaggingClassifier.html" TargetMode="External"/><Relationship Id="rId3" Type="http://schemas.openxmlformats.org/officeDocument/2006/relationships/hyperlink" Target="https://rss.onlinelibrary.wiley.com/doi/10.1111/j.1740-9713.2019.01229.x" TargetMode="External"/><Relationship Id="rId7" Type="http://schemas.openxmlformats.org/officeDocument/2006/relationships/hyperlink" Target="https://xgboost.readthedocs.io/en/stable/parameter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a-beginners-guide-to-kaggle-s-titanic-problem-3193cb56f6ca#:~:text=Embarked%20implies%20where%20the%20traveler,the%20rest%20boarded%20from%20Queenstown" TargetMode="External"/><Relationship Id="rId5" Type="http://schemas.openxmlformats.org/officeDocument/2006/relationships/hyperlink" Target="https://towardsdatascience.com/encoding-categorical-variables-one-hot-vs-dummy-encoding-6d5b9c46e2db#:~:text=Both%20expand%20the%20feature%20space,avoids%20the%20dummy%20variable%20trap" TargetMode="External"/><Relationship Id="rId4" Type="http://schemas.openxmlformats.org/officeDocument/2006/relationships/hyperlink" Target="https://www.kaggle.com/competitions/titani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121850"/>
            <a:ext cx="4792200" cy="18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Titanic - Machine Learning from Disaster</a:t>
            </a:r>
            <a:endParaRPr dirty="0"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659050" y="3246050"/>
            <a:ext cx="38259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 5:</a:t>
            </a:r>
            <a:r>
              <a:rPr lang="en"/>
              <a:t> Ahmed Moustafa, Rohit Kala, and Justin Kilgo</a:t>
            </a:r>
            <a:endParaRPr/>
          </a:p>
        </p:txBody>
      </p:sp>
      <p:pic>
        <p:nvPicPr>
          <p:cNvPr id="160" name="Google Shape;1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249" y="3455650"/>
            <a:ext cx="2299640" cy="145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1"/>
          </p:nvPr>
        </p:nvSpPr>
        <p:spPr>
          <a:xfrm>
            <a:off x="938500" y="1057625"/>
            <a:ext cx="71613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Parch and SibSp can be combined to represent the # of people a person was with (</a:t>
            </a:r>
            <a:r>
              <a:rPr lang="en" i="1"/>
              <a:t>spouse, parents, siblings → FamilySize</a:t>
            </a:r>
            <a:r>
              <a:rPr lang="en"/>
              <a:t>).</a:t>
            </a:r>
            <a:endParaRPr/>
          </a:p>
        </p:txBody>
      </p:sp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550" y="1768950"/>
            <a:ext cx="5177200" cy="895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4" name="Google Shape;244;p45"/>
          <p:cNvSpPr/>
          <p:nvPr/>
        </p:nvSpPr>
        <p:spPr>
          <a:xfrm>
            <a:off x="2040350" y="2899763"/>
            <a:ext cx="4860000" cy="215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038" y="3046713"/>
            <a:ext cx="4726625" cy="18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606775" y="3579075"/>
            <a:ext cx="122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Seaborn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factorplot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>
            <a:spLocks noGrp="1"/>
          </p:cNvSpPr>
          <p:nvPr>
            <p:ph type="title"/>
          </p:nvPr>
        </p:nvSpPr>
        <p:spPr>
          <a:xfrm>
            <a:off x="635100" y="36037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252" name="Google Shape;2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00" y="1101400"/>
            <a:ext cx="4429125" cy="9810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3" name="Google Shape;2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00" y="2261601"/>
            <a:ext cx="6915150" cy="8286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100" y="3269401"/>
            <a:ext cx="6276975" cy="17240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/>
          <p:nvPr/>
        </p:nvSpPr>
        <p:spPr>
          <a:xfrm>
            <a:off x="4971875" y="1682925"/>
            <a:ext cx="3520200" cy="311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7"/>
          <p:cNvSpPr txBox="1">
            <a:spLocks noGrp="1"/>
          </p:cNvSpPr>
          <p:nvPr>
            <p:ph type="title"/>
          </p:nvPr>
        </p:nvSpPr>
        <p:spPr>
          <a:xfrm>
            <a:off x="553175" y="423875"/>
            <a:ext cx="4629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150" y="236975"/>
            <a:ext cx="4229100" cy="10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7"/>
          <p:cNvSpPr/>
          <p:nvPr/>
        </p:nvSpPr>
        <p:spPr>
          <a:xfrm>
            <a:off x="480300" y="1682900"/>
            <a:ext cx="3520200" cy="311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275" y="1682900"/>
            <a:ext cx="3473425" cy="31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 txBox="1"/>
          <p:nvPr/>
        </p:nvSpPr>
        <p:spPr>
          <a:xfrm>
            <a:off x="6421475" y="1338000"/>
            <a:ext cx="6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XGB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1368150" y="1338000"/>
            <a:ext cx="17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96" y="1682900"/>
            <a:ext cx="3473425" cy="311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>
            <a:spLocks noGrp="1"/>
          </p:cNvSpPr>
          <p:nvPr>
            <p:ph type="title"/>
          </p:nvPr>
        </p:nvSpPr>
        <p:spPr>
          <a:xfrm>
            <a:off x="635100" y="360375"/>
            <a:ext cx="4629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Model</a:t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75" y="1033350"/>
            <a:ext cx="8839202" cy="147438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8"/>
          <p:cNvSpPr txBox="1"/>
          <p:nvPr/>
        </p:nvSpPr>
        <p:spPr>
          <a:xfrm>
            <a:off x="297100" y="2813150"/>
            <a:ext cx="6954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Bagging classifier is “an ensemble meta-estimator that fits base classifiers each on random subsets of the original dataset and then aggregate their individual predictions.”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bootstrap = True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  samples are drawn w/ replacement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n_jobs = -1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→ all processors used to run jobs in parallel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>
            <a:spLocks noGrp="1"/>
          </p:cNvSpPr>
          <p:nvPr>
            <p:ph type="title"/>
          </p:nvPr>
        </p:nvSpPr>
        <p:spPr>
          <a:xfrm>
            <a:off x="719775" y="445025"/>
            <a:ext cx="5990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</a:t>
            </a:r>
            <a:endParaRPr/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875" y="1255175"/>
            <a:ext cx="2462125" cy="208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0" name="Google Shape;280;p49"/>
          <p:cNvSpPr txBox="1"/>
          <p:nvPr/>
        </p:nvSpPr>
        <p:spPr>
          <a:xfrm>
            <a:off x="719763" y="1050575"/>
            <a:ext cx="48684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Decision Tree with the Bagging Classifier was our best model → top 8%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Only gained ~1% over Logistic Regression!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250" y="2244000"/>
            <a:ext cx="4507426" cy="102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2" name="Google Shape;282;p49"/>
          <p:cNvSpPr txBox="1"/>
          <p:nvPr/>
        </p:nvSpPr>
        <p:spPr>
          <a:xfrm>
            <a:off x="903100" y="3302000"/>
            <a:ext cx="4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Over 140 cheaters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597000" y="3857100"/>
            <a:ext cx="5990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Future Improvements</a:t>
            </a:r>
            <a:endParaRPr/>
          </a:p>
        </p:txBody>
      </p:sp>
      <p:sp>
        <p:nvSpPr>
          <p:cNvPr id="284" name="Google Shape;284;p49"/>
          <p:cNvSpPr txBox="1"/>
          <p:nvPr/>
        </p:nvSpPr>
        <p:spPr>
          <a:xfrm>
            <a:off x="726725" y="4360325"/>
            <a:ext cx="723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More feature engineering and fine-tuning models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0" name="Google Shape;290;p50"/>
          <p:cNvSpPr txBox="1">
            <a:spLocks noGrp="1"/>
          </p:cNvSpPr>
          <p:nvPr>
            <p:ph type="body" idx="1"/>
          </p:nvPr>
        </p:nvSpPr>
        <p:spPr>
          <a:xfrm>
            <a:off x="938500" y="1126761"/>
            <a:ext cx="6829200" cy="3812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https://rss.onlinelibrary.wiley.com/doi/10.1111/j.1740-9713.2019.01229.x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https://www.kaggle.com/competitions/titanic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https://towardsdatascience.com/encoding-categorical-variables-one-hot-vs-dummy-encoding-6d5b9c46e2db#:~:text=Both%20expand%20the%20feature%20space,avoids%20the%20dummy%20variable%20trap</a:t>
            </a:r>
            <a:r>
              <a:rPr lang="en" dirty="0"/>
              <a:t>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https://towardsdatascience.com/a-beginners-guide-to-kaggle-s-titanic-problem-3193cb56f6ca#:~:text=Embarked%20implies%20where%20the%20traveler,the%20rest%20boarded%20from%20Queenstown</a:t>
            </a:r>
            <a:r>
              <a:rPr lang="en" dirty="0"/>
              <a:t>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https://xgboost.readthedocs.io/en/stable/parameter.html</a:t>
            </a:r>
            <a:r>
              <a:rPr lang="en" dirty="0"/>
              <a:t>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https://scikit-learn.org/stable/modules/generated/sklearn.ensemble.BaggingClassifier.html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166" name="Google Shape;166;p37"/>
          <p:cNvSpPr txBox="1">
            <a:spLocks noGrp="1"/>
          </p:cNvSpPr>
          <p:nvPr>
            <p:ph type="body" idx="1"/>
          </p:nvPr>
        </p:nvSpPr>
        <p:spPr>
          <a:xfrm>
            <a:off x="652375" y="1228300"/>
            <a:ext cx="60894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RMS Titanic sank in the early morning hours of 15 April 1912 in the North Atlantic Ocean.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Britain &amp; the US launched an investigation which produced  extensive tables of passengers and crew, broken down by age group, gender, class and survival (July 1912).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According to investigations, ~1500 people died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data was organized and packaged for Data Analysis in December of 1999 → Kaggle competition.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What are some of the difficulties of using such old paper-sourced data?</a:t>
            </a:r>
            <a:endParaRPr/>
          </a:p>
        </p:txBody>
      </p:sp>
      <p:pic>
        <p:nvPicPr>
          <p:cNvPr id="167" name="Google Shape;167;p37" descr="Mirage text from 1820 sheds new light on Titanic disaster &gt; Tim Maltin"/>
          <p:cNvPicPr preferRelativeResize="0"/>
          <p:nvPr/>
        </p:nvPicPr>
        <p:blipFill rotWithShape="1">
          <a:blip r:embed="rId3">
            <a:alphaModFix/>
          </a:blip>
          <a:srcRect r="8925"/>
          <a:stretch/>
        </p:blipFill>
        <p:spPr>
          <a:xfrm>
            <a:off x="6811625" y="192625"/>
            <a:ext cx="2196825" cy="1250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Technologies</a:t>
            </a:r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812875" y="1256225"/>
            <a:ext cx="6885000" cy="31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Pandas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Jupyter Notebook – Google Colaboratory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Python Libraries</a:t>
            </a:r>
            <a:r>
              <a:rPr lang="en"/>
              <a:t> for Data Analysis + Training: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numpy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seaborn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sklearn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xgboost</a:t>
            </a:r>
            <a:endParaRPr/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794" y="429019"/>
            <a:ext cx="1375100" cy="9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275" y="2083823"/>
            <a:ext cx="1937525" cy="10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450" y="3795750"/>
            <a:ext cx="2160849" cy="116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8"/>
          <p:cNvSpPr/>
          <p:nvPr/>
        </p:nvSpPr>
        <p:spPr>
          <a:xfrm>
            <a:off x="7585300" y="3443100"/>
            <a:ext cx="1375200" cy="550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7825" y="3496916"/>
            <a:ext cx="1150150" cy="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3798" y="4268748"/>
            <a:ext cx="719550" cy="7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0024" y="109459"/>
            <a:ext cx="1150151" cy="1383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title"/>
          </p:nvPr>
        </p:nvSpPr>
        <p:spPr>
          <a:xfrm>
            <a:off x="628050" y="45207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50" y="1560800"/>
            <a:ext cx="4282625" cy="33343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87" name="Google Shape;1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225" y="130525"/>
            <a:ext cx="2019300" cy="4800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88" name="Google Shape;188;p39"/>
          <p:cNvSpPr txBox="1"/>
          <p:nvPr/>
        </p:nvSpPr>
        <p:spPr>
          <a:xfrm>
            <a:off x="592675" y="1160600"/>
            <a:ext cx="42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Training DataFrame (891 of 1309 total):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>
            <a:spLocks noGrp="1"/>
          </p:cNvSpPr>
          <p:nvPr>
            <p:ph type="title"/>
          </p:nvPr>
        </p:nvSpPr>
        <p:spPr>
          <a:xfrm>
            <a:off x="547500" y="40270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547500" y="1052500"/>
            <a:ext cx="7147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Combine the train &amp; test DataFrames to unify preprocessing changes</a:t>
            </a:r>
            <a:endParaRPr/>
          </a:p>
        </p:txBody>
      </p:sp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50" y="1542350"/>
            <a:ext cx="4877226" cy="3071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" name="Google Shape;1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575" y="2998626"/>
            <a:ext cx="5553075" cy="18626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547500" y="40270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547500" y="1052500"/>
            <a:ext cx="7147200" cy="20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name column doesn’t provide much information for survival so we can drop it.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After mapping the Titles, we can dummy encode them</a:t>
            </a:r>
            <a:endParaRPr/>
          </a:p>
        </p:txBody>
      </p:sp>
      <p:pic>
        <p:nvPicPr>
          <p:cNvPr id="203" name="Google Shape;2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00" y="2101050"/>
            <a:ext cx="4304848" cy="941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p41"/>
          <p:cNvSpPr txBox="1">
            <a:spLocks noGrp="1"/>
          </p:cNvSpPr>
          <p:nvPr>
            <p:ph type="body" idx="1"/>
          </p:nvPr>
        </p:nvSpPr>
        <p:spPr>
          <a:xfrm>
            <a:off x="706950" y="3125500"/>
            <a:ext cx="7147200" cy="20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Embarked tells us the city of departure. S is the mode so we use that to fill in null rows and dummy encode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625" y="3630552"/>
            <a:ext cx="2453926" cy="133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6" name="Google Shape;2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88" y="3864675"/>
            <a:ext cx="5267325" cy="10096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>
            <a:spLocks noGrp="1"/>
          </p:cNvSpPr>
          <p:nvPr>
            <p:ph type="title"/>
          </p:nvPr>
        </p:nvSpPr>
        <p:spPr>
          <a:xfrm>
            <a:off x="547500" y="40270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12" name="Google Shape;212;p42"/>
          <p:cNvSpPr txBox="1">
            <a:spLocks noGrp="1"/>
          </p:cNvSpPr>
          <p:nvPr>
            <p:ph type="body" idx="1"/>
          </p:nvPr>
        </p:nvSpPr>
        <p:spPr>
          <a:xfrm>
            <a:off x="547500" y="1052500"/>
            <a:ext cx="7147200" cy="31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denoted null Cabin values with an ‘X’ and dummy encoded using the 1st letter (</a:t>
            </a:r>
            <a:r>
              <a:rPr lang="en" i="1"/>
              <a:t>train on sections of the ship rather than specific rooms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Pclass gave us the status of the passengers: class-1 &gt; class-2 &gt; class-3. We also dummy encoded this.</a:t>
            </a:r>
            <a:endParaRPr/>
          </a:p>
        </p:txBody>
      </p:sp>
      <p:sp>
        <p:nvSpPr>
          <p:cNvPr id="213" name="Google Shape;213;p42"/>
          <p:cNvSpPr txBox="1"/>
          <p:nvPr/>
        </p:nvSpPr>
        <p:spPr>
          <a:xfrm>
            <a:off x="4937200" y="4743300"/>
            <a:ext cx="39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Remaining Preprocessing</a:t>
            </a:r>
            <a:endParaRPr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988" y="1618398"/>
            <a:ext cx="3916200" cy="1040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00" y="3288025"/>
            <a:ext cx="4484899" cy="64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450" y="3701150"/>
            <a:ext cx="3955532" cy="941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/>
          <p:nvPr/>
        </p:nvSpPr>
        <p:spPr>
          <a:xfrm>
            <a:off x="332900" y="946802"/>
            <a:ext cx="8658600" cy="252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43"/>
          <p:cNvSpPr txBox="1">
            <a:spLocks noGrp="1"/>
          </p:cNvSpPr>
          <p:nvPr>
            <p:ph type="title"/>
          </p:nvPr>
        </p:nvSpPr>
        <p:spPr>
          <a:xfrm>
            <a:off x="1675800" y="346225"/>
            <a:ext cx="5792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&amp; Sex Survival Analysis</a:t>
            </a:r>
            <a:endParaRPr/>
          </a:p>
        </p:txBody>
      </p:sp>
      <p:pic>
        <p:nvPicPr>
          <p:cNvPr id="223" name="Google Shape;2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5" y="946800"/>
            <a:ext cx="8576456" cy="25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738" y="3693423"/>
            <a:ext cx="4852925" cy="12578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" name="Google Shape;225;p43"/>
          <p:cNvSpPr txBox="1"/>
          <p:nvPr/>
        </p:nvSpPr>
        <p:spPr>
          <a:xfrm>
            <a:off x="3640650" y="1549400"/>
            <a:ext cx="68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female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7737100" y="1549400"/>
            <a:ext cx="68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459125" y="1199375"/>
            <a:ext cx="3520200" cy="349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title"/>
          </p:nvPr>
        </p:nvSpPr>
        <p:spPr>
          <a:xfrm>
            <a:off x="553175" y="423875"/>
            <a:ext cx="4629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Data Analysis</a:t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25" y="1199375"/>
            <a:ext cx="3488064" cy="34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4"/>
          <p:cNvSpPr/>
          <p:nvPr/>
        </p:nvSpPr>
        <p:spPr>
          <a:xfrm>
            <a:off x="5282300" y="1199438"/>
            <a:ext cx="3520200" cy="349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300" y="1197437"/>
            <a:ext cx="3520200" cy="350151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4"/>
          <p:cNvSpPr txBox="1"/>
          <p:nvPr/>
        </p:nvSpPr>
        <p:spPr>
          <a:xfrm>
            <a:off x="3903125" y="2641400"/>
            <a:ext cx="142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Seaborn heatmaps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Macintosh PowerPoint</Application>
  <PresentationFormat>On-screen Show (16:9)</PresentationFormat>
  <Paragraphs>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Montserrat ExtraBold</vt:lpstr>
      <vt:lpstr>Montserrat</vt:lpstr>
      <vt:lpstr>Montserrat Medium</vt:lpstr>
      <vt:lpstr>Arial</vt:lpstr>
      <vt:lpstr>Futuristic Background by Slidesgo</vt:lpstr>
      <vt:lpstr>Titanic - Machine Learning from Disaster</vt:lpstr>
      <vt:lpstr>Context</vt:lpstr>
      <vt:lpstr>Key Technologies</vt:lpstr>
      <vt:lpstr>Exploratory Data Analysis</vt:lpstr>
      <vt:lpstr>Data Preprocessing</vt:lpstr>
      <vt:lpstr>Data Preprocessing</vt:lpstr>
      <vt:lpstr>Data Preprocessing</vt:lpstr>
      <vt:lpstr>Age &amp; Sex Survival Analysis</vt:lpstr>
      <vt:lpstr>More Data Analysis</vt:lpstr>
      <vt:lpstr>Feature Engineering</vt:lpstr>
      <vt:lpstr>Models</vt:lpstr>
      <vt:lpstr>Feature Importance</vt:lpstr>
      <vt:lpstr>Meta Model</vt:lpstr>
      <vt:lpstr>Evaluation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 - Machine Learning from Disaster</dc:title>
  <cp:lastModifiedBy>Ahmed Moustafa</cp:lastModifiedBy>
  <cp:revision>1</cp:revision>
  <dcterms:modified xsi:type="dcterms:W3CDTF">2022-12-08T16:00:58Z</dcterms:modified>
</cp:coreProperties>
</file>